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57" r:id="rId4"/>
    <p:sldId id="304" r:id="rId5"/>
    <p:sldId id="261" r:id="rId6"/>
    <p:sldId id="262" r:id="rId7"/>
    <p:sldId id="305" r:id="rId8"/>
    <p:sldId id="264" r:id="rId9"/>
    <p:sldId id="265" r:id="rId10"/>
    <p:sldId id="268" r:id="rId11"/>
    <p:sldId id="31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714C76-2EA5-4EB7-802F-BBAB9C53357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484DB-B9A0-4D41-8B9F-63C16D58C0A3}">
      <dgm:prSet phldrT="[Text]"/>
      <dgm:spPr/>
      <dgm:t>
        <a:bodyPr/>
        <a:lstStyle/>
        <a:p>
          <a:r>
            <a:rPr lang="en-US"/>
            <a:t>State-Level PD/Coaching</a:t>
          </a:r>
        </a:p>
      </dgm:t>
    </dgm:pt>
    <dgm:pt modelId="{F0013F85-CA1A-4D75-8CBB-C8124B5765E7}" type="parTrans" cxnId="{F7E75F5E-CC7C-46B2-87CF-C5DC7D1CE13B}">
      <dgm:prSet/>
      <dgm:spPr/>
      <dgm:t>
        <a:bodyPr/>
        <a:lstStyle/>
        <a:p>
          <a:endParaRPr lang="en-US"/>
        </a:p>
      </dgm:t>
    </dgm:pt>
    <dgm:pt modelId="{FD473753-15EE-4062-BB6D-BDBE94524680}" type="sibTrans" cxnId="{F7E75F5E-CC7C-46B2-87CF-C5DC7D1CE13B}">
      <dgm:prSet/>
      <dgm:spPr/>
      <dgm:t>
        <a:bodyPr/>
        <a:lstStyle/>
        <a:p>
          <a:endParaRPr lang="en-US"/>
        </a:p>
      </dgm:t>
    </dgm:pt>
    <dgm:pt modelId="{3DA60E43-012B-4FB9-8EDB-35695A3ADCBE}">
      <dgm:prSet phldrT="[Text]"/>
      <dgm:spPr/>
      <dgm:t>
        <a:bodyPr/>
        <a:lstStyle/>
        <a:p>
          <a:r>
            <a:rPr lang="en-US"/>
            <a:t>Teacher/Staff Implementation</a:t>
          </a:r>
        </a:p>
      </dgm:t>
    </dgm:pt>
    <dgm:pt modelId="{CE5D5CC6-E681-4525-9881-DE6C8FB6ED09}" type="parTrans" cxnId="{93201551-BDF1-40E1-90BE-F266DD8BE4FA}">
      <dgm:prSet/>
      <dgm:spPr/>
      <dgm:t>
        <a:bodyPr/>
        <a:lstStyle/>
        <a:p>
          <a:endParaRPr lang="en-US"/>
        </a:p>
      </dgm:t>
    </dgm:pt>
    <dgm:pt modelId="{3ABA7B99-F383-4AC2-86BD-3DD4F88807A5}" type="sibTrans" cxnId="{93201551-BDF1-40E1-90BE-F266DD8BE4FA}">
      <dgm:prSet/>
      <dgm:spPr/>
      <dgm:t>
        <a:bodyPr/>
        <a:lstStyle/>
        <a:p>
          <a:endParaRPr lang="en-US"/>
        </a:p>
      </dgm:t>
    </dgm:pt>
    <dgm:pt modelId="{14CFFD41-669C-42E8-96E4-4D15BB3880BC}">
      <dgm:prSet phldrT="[Text]"/>
      <dgm:spPr/>
      <dgm:t>
        <a:bodyPr/>
        <a:lstStyle/>
        <a:p>
          <a:r>
            <a:rPr lang="en-US"/>
            <a:t>Increased Student Achievement</a:t>
          </a:r>
        </a:p>
      </dgm:t>
    </dgm:pt>
    <dgm:pt modelId="{3077B9FD-4BD3-49E7-BD99-8A4908A56E15}" type="parTrans" cxnId="{D00E8F72-04A1-469C-9808-63B0F805E1AF}">
      <dgm:prSet/>
      <dgm:spPr/>
      <dgm:t>
        <a:bodyPr/>
        <a:lstStyle/>
        <a:p>
          <a:endParaRPr lang="en-US"/>
        </a:p>
      </dgm:t>
    </dgm:pt>
    <dgm:pt modelId="{1446CF33-2770-4A4E-9F84-B52E3CF6A0A7}" type="sibTrans" cxnId="{D00E8F72-04A1-469C-9808-63B0F805E1AF}">
      <dgm:prSet/>
      <dgm:spPr/>
      <dgm:t>
        <a:bodyPr/>
        <a:lstStyle/>
        <a:p>
          <a:endParaRPr lang="en-US"/>
        </a:p>
      </dgm:t>
    </dgm:pt>
    <dgm:pt modelId="{D33FCFB5-D42B-4F08-88A0-5DEAD6CAAF70}">
      <dgm:prSet phldrT="[Text]" phldr="1"/>
      <dgm:spPr/>
      <dgm:t>
        <a:bodyPr/>
        <a:lstStyle/>
        <a:p>
          <a:endParaRPr lang="en-US"/>
        </a:p>
      </dgm:t>
    </dgm:pt>
    <dgm:pt modelId="{DF9CAA20-65F9-45E3-A26A-C3656A205DAB}" type="parTrans" cxnId="{B8EDF400-22DF-404D-9961-39190D9D69AA}">
      <dgm:prSet/>
      <dgm:spPr/>
      <dgm:t>
        <a:bodyPr/>
        <a:lstStyle/>
        <a:p>
          <a:endParaRPr lang="en-US"/>
        </a:p>
      </dgm:t>
    </dgm:pt>
    <dgm:pt modelId="{49899CFB-1B0B-4FE4-890E-E035743EEE3E}" type="sibTrans" cxnId="{B8EDF400-22DF-404D-9961-39190D9D69AA}">
      <dgm:prSet/>
      <dgm:spPr/>
      <dgm:t>
        <a:bodyPr/>
        <a:lstStyle/>
        <a:p>
          <a:endParaRPr lang="en-US"/>
        </a:p>
      </dgm:t>
    </dgm:pt>
    <dgm:pt modelId="{0C4AE83E-80D2-4A7B-BCB7-7B859BA76463}">
      <dgm:prSet phldrT="[Text]"/>
      <dgm:spPr/>
      <dgm:t>
        <a:bodyPr/>
        <a:lstStyle/>
        <a:p>
          <a:pPr algn="l"/>
          <a:r>
            <a:rPr lang="en-US"/>
            <a:t>School Leadership (Team-based)</a:t>
          </a:r>
        </a:p>
      </dgm:t>
    </dgm:pt>
    <dgm:pt modelId="{80DA2AC1-5CE3-44EB-AC24-ED605F1645DD}" type="sibTrans" cxnId="{0B9CFE75-4909-4CEE-85CA-FA0965F73296}">
      <dgm:prSet/>
      <dgm:spPr/>
      <dgm:t>
        <a:bodyPr/>
        <a:lstStyle/>
        <a:p>
          <a:endParaRPr lang="en-US"/>
        </a:p>
      </dgm:t>
    </dgm:pt>
    <dgm:pt modelId="{F4F25F7C-36EE-45C4-A1D5-88C93DCF62EE}" type="parTrans" cxnId="{0B9CFE75-4909-4CEE-85CA-FA0965F73296}">
      <dgm:prSet/>
      <dgm:spPr/>
      <dgm:t>
        <a:bodyPr/>
        <a:lstStyle/>
        <a:p>
          <a:endParaRPr lang="en-US"/>
        </a:p>
      </dgm:t>
    </dgm:pt>
    <dgm:pt modelId="{42406092-16E3-4F04-A364-1C26E9194334}">
      <dgm:prSet phldrT="[Text]"/>
      <dgm:spPr/>
      <dgm:t>
        <a:bodyPr/>
        <a:lstStyle/>
        <a:p>
          <a:r>
            <a:rPr lang="en-US" dirty="0"/>
            <a:t>District Leadership (Team-based)/Coaching</a:t>
          </a:r>
        </a:p>
      </dgm:t>
    </dgm:pt>
    <dgm:pt modelId="{38DAFD65-A1AC-4F76-9C7A-3E1324CEF225}" type="sibTrans" cxnId="{43EE028B-75F1-4D61-9528-4E54812FABBA}">
      <dgm:prSet/>
      <dgm:spPr/>
      <dgm:t>
        <a:bodyPr/>
        <a:lstStyle/>
        <a:p>
          <a:endParaRPr lang="en-US"/>
        </a:p>
      </dgm:t>
    </dgm:pt>
    <dgm:pt modelId="{93D5B976-D8C6-43B1-AC92-E3D1159868BC}" type="parTrans" cxnId="{43EE028B-75F1-4D61-9528-4E54812FABBA}">
      <dgm:prSet/>
      <dgm:spPr/>
      <dgm:t>
        <a:bodyPr/>
        <a:lstStyle/>
        <a:p>
          <a:endParaRPr lang="en-US"/>
        </a:p>
      </dgm:t>
    </dgm:pt>
    <dgm:pt modelId="{3FA1ECE7-9D75-4463-85C6-6ABAED9151B9}" type="pres">
      <dgm:prSet presAssocID="{FF714C76-2EA5-4EB7-802F-BBAB9C53357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A39991-DCB5-4091-9ED7-23B90951C899}" type="pres">
      <dgm:prSet presAssocID="{FF714C76-2EA5-4EB7-802F-BBAB9C533572}" presName="dummyMaxCanvas" presStyleCnt="0">
        <dgm:presLayoutVars/>
      </dgm:prSet>
      <dgm:spPr/>
    </dgm:pt>
    <dgm:pt modelId="{CF903C6D-61A6-4D4B-870A-A16EE6BB9AC1}" type="pres">
      <dgm:prSet presAssocID="{FF714C76-2EA5-4EB7-802F-BBAB9C533572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6CFF7-B869-4709-AF9B-73C147CCCC2C}" type="pres">
      <dgm:prSet presAssocID="{FF714C76-2EA5-4EB7-802F-BBAB9C533572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D45DB-1935-414D-9B0A-8F9CC5FCAA8B}" type="pres">
      <dgm:prSet presAssocID="{FF714C76-2EA5-4EB7-802F-BBAB9C533572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80AEB-898C-4AF0-98CA-A8CC2F1A442B}" type="pres">
      <dgm:prSet presAssocID="{FF714C76-2EA5-4EB7-802F-BBAB9C533572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0EB2A-6E1B-4EDE-98CD-119DF2BC17C0}" type="pres">
      <dgm:prSet presAssocID="{FF714C76-2EA5-4EB7-802F-BBAB9C533572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369D19-E3EB-4854-9AF3-FD9D725E77E0}" type="pres">
      <dgm:prSet presAssocID="{FF714C76-2EA5-4EB7-802F-BBAB9C533572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291ABD-3F1B-4BF7-BBA2-2C7A774CF915}" type="pres">
      <dgm:prSet presAssocID="{FF714C76-2EA5-4EB7-802F-BBAB9C533572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6FB8E-76CC-4982-B6AD-5EAEB9B49F4E}" type="pres">
      <dgm:prSet presAssocID="{FF714C76-2EA5-4EB7-802F-BBAB9C533572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27AA4-9160-47A0-ABAE-FDC913FC06E2}" type="pres">
      <dgm:prSet presAssocID="{FF714C76-2EA5-4EB7-802F-BBAB9C533572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BC2A1A-86B6-4E46-B3C2-4EDD14FD7EA5}" type="pres">
      <dgm:prSet presAssocID="{FF714C76-2EA5-4EB7-802F-BBAB9C533572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FB790E-F8C2-4B5A-831A-3A79C0D528F5}" type="pres">
      <dgm:prSet presAssocID="{FF714C76-2EA5-4EB7-802F-BBAB9C533572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FBBE43-A324-4BB1-BA6C-C85BAB5409D6}" type="pres">
      <dgm:prSet presAssocID="{FF714C76-2EA5-4EB7-802F-BBAB9C533572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FC2C5B-1889-486B-BAE9-BC7FC15CAF2A}" type="pres">
      <dgm:prSet presAssocID="{FF714C76-2EA5-4EB7-802F-BBAB9C533572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2315EE-B52A-4560-B3FD-9B588B15D61C}" type="pres">
      <dgm:prSet presAssocID="{FF714C76-2EA5-4EB7-802F-BBAB9C533572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B99C49-7704-43A7-9669-0634C0694359}" type="presOf" srcId="{FD473753-15EE-4062-BB6D-BDBE94524680}" destId="{B2369D19-E3EB-4854-9AF3-FD9D725E77E0}" srcOrd="0" destOrd="0" presId="urn:microsoft.com/office/officeart/2005/8/layout/vProcess5"/>
    <dgm:cxn modelId="{80FFB396-3B0C-43C3-B38E-CF1F360472C3}" type="presOf" srcId="{3ABA7B99-F383-4AC2-86BD-3DD4F88807A5}" destId="{CCA27AA4-9160-47A0-ABAE-FDC913FC06E2}" srcOrd="0" destOrd="0" presId="urn:microsoft.com/office/officeart/2005/8/layout/vProcess5"/>
    <dgm:cxn modelId="{F726ABC0-D7F0-497A-8B6B-84B8B5C38F36}" type="presOf" srcId="{14CFFD41-669C-42E8-96E4-4D15BB3880BC}" destId="{DA80EB2A-6E1B-4EDE-98CD-119DF2BC17C0}" srcOrd="0" destOrd="0" presId="urn:microsoft.com/office/officeart/2005/8/layout/vProcess5"/>
    <dgm:cxn modelId="{D4278DC4-214F-4394-B9B9-77FD554A3026}" type="presOf" srcId="{3DA60E43-012B-4FB9-8EDB-35695A3ADCBE}" destId="{2AFC2C5B-1889-486B-BAE9-BC7FC15CAF2A}" srcOrd="1" destOrd="0" presId="urn:microsoft.com/office/officeart/2005/8/layout/vProcess5"/>
    <dgm:cxn modelId="{59EAD905-40DC-4EFD-B860-5B229CCD91BF}" type="presOf" srcId="{80DA2AC1-5CE3-44EB-AC24-ED605F1645DD}" destId="{E366FB8E-76CC-4982-B6AD-5EAEB9B49F4E}" srcOrd="0" destOrd="0" presId="urn:microsoft.com/office/officeart/2005/8/layout/vProcess5"/>
    <dgm:cxn modelId="{F7E75F5E-CC7C-46B2-87CF-C5DC7D1CE13B}" srcId="{FF714C76-2EA5-4EB7-802F-BBAB9C533572}" destId="{405484DB-B9A0-4D41-8B9F-63C16D58C0A3}" srcOrd="0" destOrd="0" parTransId="{F0013F85-CA1A-4D75-8CBB-C8124B5765E7}" sibTransId="{FD473753-15EE-4062-BB6D-BDBE94524680}"/>
    <dgm:cxn modelId="{0B9CFE75-4909-4CEE-85CA-FA0965F73296}" srcId="{FF714C76-2EA5-4EB7-802F-BBAB9C533572}" destId="{0C4AE83E-80D2-4A7B-BCB7-7B859BA76463}" srcOrd="2" destOrd="0" parTransId="{F4F25F7C-36EE-45C4-A1D5-88C93DCF62EE}" sibTransId="{80DA2AC1-5CE3-44EB-AC24-ED605F1645DD}"/>
    <dgm:cxn modelId="{B8EDF400-22DF-404D-9961-39190D9D69AA}" srcId="{FF714C76-2EA5-4EB7-802F-BBAB9C533572}" destId="{D33FCFB5-D42B-4F08-88A0-5DEAD6CAAF70}" srcOrd="5" destOrd="0" parTransId="{DF9CAA20-65F9-45E3-A26A-C3656A205DAB}" sibTransId="{49899CFB-1B0B-4FE4-890E-E035743EEE3E}"/>
    <dgm:cxn modelId="{FC5E65BB-8F25-43FD-ADF3-BE998F69B23F}" type="presOf" srcId="{405484DB-B9A0-4D41-8B9F-63C16D58C0A3}" destId="{79BC2A1A-86B6-4E46-B3C2-4EDD14FD7EA5}" srcOrd="1" destOrd="0" presId="urn:microsoft.com/office/officeart/2005/8/layout/vProcess5"/>
    <dgm:cxn modelId="{93201551-BDF1-40E1-90BE-F266DD8BE4FA}" srcId="{FF714C76-2EA5-4EB7-802F-BBAB9C533572}" destId="{3DA60E43-012B-4FB9-8EDB-35695A3ADCBE}" srcOrd="3" destOrd="0" parTransId="{CE5D5CC6-E681-4525-9881-DE6C8FB6ED09}" sibTransId="{3ABA7B99-F383-4AC2-86BD-3DD4F88807A5}"/>
    <dgm:cxn modelId="{C58EDC34-54B2-4AA8-BE71-FE4076AD348A}" type="presOf" srcId="{FF714C76-2EA5-4EB7-802F-BBAB9C533572}" destId="{3FA1ECE7-9D75-4463-85C6-6ABAED9151B9}" srcOrd="0" destOrd="0" presId="urn:microsoft.com/office/officeart/2005/8/layout/vProcess5"/>
    <dgm:cxn modelId="{D00E8F72-04A1-469C-9808-63B0F805E1AF}" srcId="{FF714C76-2EA5-4EB7-802F-BBAB9C533572}" destId="{14CFFD41-669C-42E8-96E4-4D15BB3880BC}" srcOrd="4" destOrd="0" parTransId="{3077B9FD-4BD3-49E7-BD99-8A4908A56E15}" sibTransId="{1446CF33-2770-4A4E-9F84-B52E3CF6A0A7}"/>
    <dgm:cxn modelId="{521F5B91-5C82-457A-B545-340C71A807F8}" type="presOf" srcId="{42406092-16E3-4F04-A364-1C26E9194334}" destId="{D0D6CFF7-B869-4709-AF9B-73C147CCCC2C}" srcOrd="0" destOrd="0" presId="urn:microsoft.com/office/officeart/2005/8/layout/vProcess5"/>
    <dgm:cxn modelId="{43EE028B-75F1-4D61-9528-4E54812FABBA}" srcId="{FF714C76-2EA5-4EB7-802F-BBAB9C533572}" destId="{42406092-16E3-4F04-A364-1C26E9194334}" srcOrd="1" destOrd="0" parTransId="{93D5B976-D8C6-43B1-AC92-E3D1159868BC}" sibTransId="{38DAFD65-A1AC-4F76-9C7A-3E1324CEF225}"/>
    <dgm:cxn modelId="{DCA510DF-0148-4725-BA26-61F84D66CDFA}" type="presOf" srcId="{42406092-16E3-4F04-A364-1C26E9194334}" destId="{FFFB790E-F8C2-4B5A-831A-3A79C0D528F5}" srcOrd="1" destOrd="0" presId="urn:microsoft.com/office/officeart/2005/8/layout/vProcess5"/>
    <dgm:cxn modelId="{B7B13F67-CD22-4F7F-B5B7-BBAB5042551C}" type="presOf" srcId="{405484DB-B9A0-4D41-8B9F-63C16D58C0A3}" destId="{CF903C6D-61A6-4D4B-870A-A16EE6BB9AC1}" srcOrd="0" destOrd="0" presId="urn:microsoft.com/office/officeart/2005/8/layout/vProcess5"/>
    <dgm:cxn modelId="{23092B43-5AF5-4CF2-BB8F-F43FCE826797}" type="presOf" srcId="{0C4AE83E-80D2-4A7B-BCB7-7B859BA76463}" destId="{EEFBBE43-A324-4BB1-BA6C-C85BAB5409D6}" srcOrd="1" destOrd="0" presId="urn:microsoft.com/office/officeart/2005/8/layout/vProcess5"/>
    <dgm:cxn modelId="{8B3BD258-A2CE-4E7B-A841-B01384F05967}" type="presOf" srcId="{3DA60E43-012B-4FB9-8EDB-35695A3ADCBE}" destId="{93680AEB-898C-4AF0-98CA-A8CC2F1A442B}" srcOrd="0" destOrd="0" presId="urn:microsoft.com/office/officeart/2005/8/layout/vProcess5"/>
    <dgm:cxn modelId="{3FA84EC9-FBC8-47FF-90EB-1ACBE2692CC7}" type="presOf" srcId="{38DAFD65-A1AC-4F76-9C7A-3E1324CEF225}" destId="{56291ABD-3F1B-4BF7-BBA2-2C7A774CF915}" srcOrd="0" destOrd="0" presId="urn:microsoft.com/office/officeart/2005/8/layout/vProcess5"/>
    <dgm:cxn modelId="{957CB0BB-2CD8-4AD0-8D3B-7AD326B3C36D}" type="presOf" srcId="{0C4AE83E-80D2-4A7B-BCB7-7B859BA76463}" destId="{07CD45DB-1935-414D-9B0A-8F9CC5FCAA8B}" srcOrd="0" destOrd="0" presId="urn:microsoft.com/office/officeart/2005/8/layout/vProcess5"/>
    <dgm:cxn modelId="{23F4B5E0-7337-4E70-AF1B-0D75A817A990}" type="presOf" srcId="{14CFFD41-669C-42E8-96E4-4D15BB3880BC}" destId="{BC2315EE-B52A-4560-B3FD-9B588B15D61C}" srcOrd="1" destOrd="0" presId="urn:microsoft.com/office/officeart/2005/8/layout/vProcess5"/>
    <dgm:cxn modelId="{6B7A7991-4B0C-47C3-B069-0C9356D4A3CF}" type="presParOf" srcId="{3FA1ECE7-9D75-4463-85C6-6ABAED9151B9}" destId="{A2A39991-DCB5-4091-9ED7-23B90951C899}" srcOrd="0" destOrd="0" presId="urn:microsoft.com/office/officeart/2005/8/layout/vProcess5"/>
    <dgm:cxn modelId="{EDB18A34-5E82-48DC-86D3-9962CB56397D}" type="presParOf" srcId="{3FA1ECE7-9D75-4463-85C6-6ABAED9151B9}" destId="{CF903C6D-61A6-4D4B-870A-A16EE6BB9AC1}" srcOrd="1" destOrd="0" presId="urn:microsoft.com/office/officeart/2005/8/layout/vProcess5"/>
    <dgm:cxn modelId="{783154A2-1874-4F8E-973A-2C5F650C5EF9}" type="presParOf" srcId="{3FA1ECE7-9D75-4463-85C6-6ABAED9151B9}" destId="{D0D6CFF7-B869-4709-AF9B-73C147CCCC2C}" srcOrd="2" destOrd="0" presId="urn:microsoft.com/office/officeart/2005/8/layout/vProcess5"/>
    <dgm:cxn modelId="{FDBFDBD9-319F-43BA-8BD8-C0FECF2CD61C}" type="presParOf" srcId="{3FA1ECE7-9D75-4463-85C6-6ABAED9151B9}" destId="{07CD45DB-1935-414D-9B0A-8F9CC5FCAA8B}" srcOrd="3" destOrd="0" presId="urn:microsoft.com/office/officeart/2005/8/layout/vProcess5"/>
    <dgm:cxn modelId="{2CCA9BC3-0351-439B-99FF-AAC8ABB9C9F9}" type="presParOf" srcId="{3FA1ECE7-9D75-4463-85C6-6ABAED9151B9}" destId="{93680AEB-898C-4AF0-98CA-A8CC2F1A442B}" srcOrd="4" destOrd="0" presId="urn:microsoft.com/office/officeart/2005/8/layout/vProcess5"/>
    <dgm:cxn modelId="{ECC2EEE7-3F6C-4EFC-BEE1-21E252C62155}" type="presParOf" srcId="{3FA1ECE7-9D75-4463-85C6-6ABAED9151B9}" destId="{DA80EB2A-6E1B-4EDE-98CD-119DF2BC17C0}" srcOrd="5" destOrd="0" presId="urn:microsoft.com/office/officeart/2005/8/layout/vProcess5"/>
    <dgm:cxn modelId="{89BDF01B-D211-46A3-B73F-DAA7D779F2C2}" type="presParOf" srcId="{3FA1ECE7-9D75-4463-85C6-6ABAED9151B9}" destId="{B2369D19-E3EB-4854-9AF3-FD9D725E77E0}" srcOrd="6" destOrd="0" presId="urn:microsoft.com/office/officeart/2005/8/layout/vProcess5"/>
    <dgm:cxn modelId="{E5511958-BA69-4B16-A45F-20B082BCE795}" type="presParOf" srcId="{3FA1ECE7-9D75-4463-85C6-6ABAED9151B9}" destId="{56291ABD-3F1B-4BF7-BBA2-2C7A774CF915}" srcOrd="7" destOrd="0" presId="urn:microsoft.com/office/officeart/2005/8/layout/vProcess5"/>
    <dgm:cxn modelId="{C74128B3-47C4-4ADE-9E8F-9136947D5377}" type="presParOf" srcId="{3FA1ECE7-9D75-4463-85C6-6ABAED9151B9}" destId="{E366FB8E-76CC-4982-B6AD-5EAEB9B49F4E}" srcOrd="8" destOrd="0" presId="urn:microsoft.com/office/officeart/2005/8/layout/vProcess5"/>
    <dgm:cxn modelId="{5127A4A8-DA91-4656-A642-7D76DB13D148}" type="presParOf" srcId="{3FA1ECE7-9D75-4463-85C6-6ABAED9151B9}" destId="{CCA27AA4-9160-47A0-ABAE-FDC913FC06E2}" srcOrd="9" destOrd="0" presId="urn:microsoft.com/office/officeart/2005/8/layout/vProcess5"/>
    <dgm:cxn modelId="{A9D2ADE9-E40B-4603-ABD1-E0AEE9CCDEF7}" type="presParOf" srcId="{3FA1ECE7-9D75-4463-85C6-6ABAED9151B9}" destId="{79BC2A1A-86B6-4E46-B3C2-4EDD14FD7EA5}" srcOrd="10" destOrd="0" presId="urn:microsoft.com/office/officeart/2005/8/layout/vProcess5"/>
    <dgm:cxn modelId="{F1428670-FA4A-4E5A-A28E-3A3F6CA87DF3}" type="presParOf" srcId="{3FA1ECE7-9D75-4463-85C6-6ABAED9151B9}" destId="{FFFB790E-F8C2-4B5A-831A-3A79C0D528F5}" srcOrd="11" destOrd="0" presId="urn:microsoft.com/office/officeart/2005/8/layout/vProcess5"/>
    <dgm:cxn modelId="{678E448D-1EBE-4133-82F3-D94251A22048}" type="presParOf" srcId="{3FA1ECE7-9D75-4463-85C6-6ABAED9151B9}" destId="{EEFBBE43-A324-4BB1-BA6C-C85BAB5409D6}" srcOrd="12" destOrd="0" presId="urn:microsoft.com/office/officeart/2005/8/layout/vProcess5"/>
    <dgm:cxn modelId="{B662F287-3C05-4726-B470-02A20152253D}" type="presParOf" srcId="{3FA1ECE7-9D75-4463-85C6-6ABAED9151B9}" destId="{2AFC2C5B-1889-486B-BAE9-BC7FC15CAF2A}" srcOrd="13" destOrd="0" presId="urn:microsoft.com/office/officeart/2005/8/layout/vProcess5"/>
    <dgm:cxn modelId="{A80D8282-AE1F-47A6-B14B-03C8C1B25A60}" type="presParOf" srcId="{3FA1ECE7-9D75-4463-85C6-6ABAED9151B9}" destId="{BC2315EE-B52A-4560-B3FD-9B588B15D61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03C6D-61A6-4D4B-870A-A16EE6BB9AC1}">
      <dsp:nvSpPr>
        <dsp:cNvPr id="0" name=""/>
        <dsp:cNvSpPr/>
      </dsp:nvSpPr>
      <dsp:spPr>
        <a:xfrm>
          <a:off x="0" y="0"/>
          <a:ext cx="6055156" cy="801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State-Level PD/Coaching</a:t>
          </a:r>
        </a:p>
      </dsp:txBody>
      <dsp:txXfrm>
        <a:off x="23461" y="23461"/>
        <a:ext cx="5097080" cy="754092"/>
      </dsp:txXfrm>
    </dsp:sp>
    <dsp:sp modelId="{D0D6CFF7-B869-4709-AF9B-73C147CCCC2C}">
      <dsp:nvSpPr>
        <dsp:cNvPr id="0" name=""/>
        <dsp:cNvSpPr/>
      </dsp:nvSpPr>
      <dsp:spPr>
        <a:xfrm>
          <a:off x="452170" y="912266"/>
          <a:ext cx="6055156" cy="801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District Leadership (Team-based)/Coaching</a:t>
          </a:r>
        </a:p>
      </dsp:txBody>
      <dsp:txXfrm>
        <a:off x="475631" y="935727"/>
        <a:ext cx="5035404" cy="754092"/>
      </dsp:txXfrm>
    </dsp:sp>
    <dsp:sp modelId="{07CD45DB-1935-414D-9B0A-8F9CC5FCAA8B}">
      <dsp:nvSpPr>
        <dsp:cNvPr id="0" name=""/>
        <dsp:cNvSpPr/>
      </dsp:nvSpPr>
      <dsp:spPr>
        <a:xfrm>
          <a:off x="904341" y="1824532"/>
          <a:ext cx="6055156" cy="801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School Leadership (Team-based)</a:t>
          </a:r>
        </a:p>
      </dsp:txBody>
      <dsp:txXfrm>
        <a:off x="927802" y="1847993"/>
        <a:ext cx="5035404" cy="754092"/>
      </dsp:txXfrm>
    </dsp:sp>
    <dsp:sp modelId="{93680AEB-898C-4AF0-98CA-A8CC2F1A442B}">
      <dsp:nvSpPr>
        <dsp:cNvPr id="0" name=""/>
        <dsp:cNvSpPr/>
      </dsp:nvSpPr>
      <dsp:spPr>
        <a:xfrm>
          <a:off x="1356512" y="2736799"/>
          <a:ext cx="6055156" cy="801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Teacher/Staff Implementation</a:t>
          </a:r>
        </a:p>
      </dsp:txBody>
      <dsp:txXfrm>
        <a:off x="1379973" y="2760260"/>
        <a:ext cx="5035404" cy="754092"/>
      </dsp:txXfrm>
    </dsp:sp>
    <dsp:sp modelId="{DA80EB2A-6E1B-4EDE-98CD-119DF2BC17C0}">
      <dsp:nvSpPr>
        <dsp:cNvPr id="0" name=""/>
        <dsp:cNvSpPr/>
      </dsp:nvSpPr>
      <dsp:spPr>
        <a:xfrm>
          <a:off x="1808683" y="3649065"/>
          <a:ext cx="6055156" cy="8010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Increased Student Achievement</a:t>
          </a:r>
        </a:p>
      </dsp:txBody>
      <dsp:txXfrm>
        <a:off x="1832144" y="3672526"/>
        <a:ext cx="5035404" cy="754092"/>
      </dsp:txXfrm>
    </dsp:sp>
    <dsp:sp modelId="{B2369D19-E3EB-4854-9AF3-FD9D725E77E0}">
      <dsp:nvSpPr>
        <dsp:cNvPr id="0" name=""/>
        <dsp:cNvSpPr/>
      </dsp:nvSpPr>
      <dsp:spPr>
        <a:xfrm>
          <a:off x="5534497" y="585185"/>
          <a:ext cx="520659" cy="52065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651645" y="585185"/>
        <a:ext cx="286363" cy="391796"/>
      </dsp:txXfrm>
    </dsp:sp>
    <dsp:sp modelId="{56291ABD-3F1B-4BF7-BBA2-2C7A774CF915}">
      <dsp:nvSpPr>
        <dsp:cNvPr id="0" name=""/>
        <dsp:cNvSpPr/>
      </dsp:nvSpPr>
      <dsp:spPr>
        <a:xfrm>
          <a:off x="5986668" y="1497451"/>
          <a:ext cx="520659" cy="52065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6103816" y="1497451"/>
        <a:ext cx="286363" cy="391796"/>
      </dsp:txXfrm>
    </dsp:sp>
    <dsp:sp modelId="{E366FB8E-76CC-4982-B6AD-5EAEB9B49F4E}">
      <dsp:nvSpPr>
        <dsp:cNvPr id="0" name=""/>
        <dsp:cNvSpPr/>
      </dsp:nvSpPr>
      <dsp:spPr>
        <a:xfrm>
          <a:off x="6438839" y="2396368"/>
          <a:ext cx="520659" cy="52065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6555987" y="2396368"/>
        <a:ext cx="286363" cy="391796"/>
      </dsp:txXfrm>
    </dsp:sp>
    <dsp:sp modelId="{CCA27AA4-9160-47A0-ABAE-FDC913FC06E2}">
      <dsp:nvSpPr>
        <dsp:cNvPr id="0" name=""/>
        <dsp:cNvSpPr/>
      </dsp:nvSpPr>
      <dsp:spPr>
        <a:xfrm>
          <a:off x="6891009" y="3317534"/>
          <a:ext cx="520659" cy="52065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7008157" y="3317534"/>
        <a:ext cx="286363" cy="391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63366-127B-4D07-9CD8-08CFFBC9C0C5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1EDB7-CC69-466F-ACEB-21406F1D6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8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439D28-531D-451B-BC20-5D63B65DDCDD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278824-8B4F-4730-A206-25D207F6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3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7AC85-FFB9-4ABE-99DC-3FE2503EE3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1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8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5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6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2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8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1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7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80C15-4B12-4231-8CD4-727CDC6B7C4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62986-626B-41A5-8352-599ACB1A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7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568" y="2584315"/>
            <a:ext cx="8194590" cy="2387600"/>
          </a:xfrm>
        </p:spPr>
        <p:txBody>
          <a:bodyPr>
            <a:normAutofit fontScale="90000"/>
          </a:bodyPr>
          <a:lstStyle/>
          <a:p>
            <a:r>
              <a:rPr lang="en-US" sz="5300" b="1" dirty="0">
                <a:latin typeface="+mn-lt"/>
              </a:rPr>
              <a:t>Welcome to the NJTSS  </a:t>
            </a:r>
            <a:br>
              <a:rPr lang="en-US" sz="5300" b="1" dirty="0">
                <a:latin typeface="+mn-lt"/>
              </a:rPr>
            </a:br>
            <a:r>
              <a:rPr lang="en-US" sz="5300" b="1" dirty="0">
                <a:latin typeface="+mn-lt"/>
              </a:rPr>
              <a:t>Early Reading Project!</a:t>
            </a:r>
            <a:r>
              <a:rPr lang="en-US" sz="2800" b="1" dirty="0">
                <a:latin typeface="+mn-lt"/>
              </a:rPr>
              <a:t/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/>
            </a: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/>
            </a:r>
            <a:br>
              <a:rPr lang="en-US" sz="2800" b="1" dirty="0">
                <a:latin typeface="+mn-lt"/>
              </a:rPr>
            </a:br>
            <a:endParaRPr lang="en-US" sz="28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2967" y="6062080"/>
            <a:ext cx="5291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Funded by the U.S. Department of Education, OSEP</a:t>
            </a:r>
          </a:p>
        </p:txBody>
      </p:sp>
      <p:pic>
        <p:nvPicPr>
          <p:cNvPr id="4098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8331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87" y="1534664"/>
            <a:ext cx="5712446" cy="45186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33467" y="327537"/>
            <a:ext cx="8149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Five-Phase Sequence for Data-Driven Instructional Coaching Model</a:t>
            </a:r>
          </a:p>
        </p:txBody>
      </p:sp>
      <p:pic>
        <p:nvPicPr>
          <p:cNvPr id="7" name="Picture 1" descr="image001">
            <a:extLst>
              <a:ext uri="{FF2B5EF4-FFF2-40B4-BE49-F238E27FC236}">
                <a16:creationId xmlns:a16="http://schemas.microsoft.com/office/drawing/2014/main" id="{ACF467A9-9E01-47AB-A40E-C5CA84444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84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52C2A-4B0C-4596-BA63-CAF29B2F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Additional Support from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89230-9E19-4868-9287-2799D0E84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NJ Principals and Supervisors Association (NJPSA)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Statewide Parent Advocacy Network (SPAN)</a:t>
            </a:r>
          </a:p>
          <a:p>
            <a:pPr lvl="1"/>
            <a:r>
              <a:rPr lang="en-US" dirty="0"/>
              <a:t>Support district/school family &amp; community engagement liaisons </a:t>
            </a:r>
          </a:p>
        </p:txBody>
      </p:sp>
      <p:pic>
        <p:nvPicPr>
          <p:cNvPr id="4" name="Picture 1" descr="image001">
            <a:extLst>
              <a:ext uri="{FF2B5EF4-FFF2-40B4-BE49-F238E27FC236}">
                <a16:creationId xmlns:a16="http://schemas.microsoft.com/office/drawing/2014/main" id="{D169B7EB-7890-4E31-B5CD-10100E66A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02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4145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latin typeface="+mn-lt"/>
              </a:rPr>
              <a:t>Rationale for New Jersey Tiered </a:t>
            </a:r>
            <a:br>
              <a:rPr lang="en-US" sz="3000" b="1" dirty="0">
                <a:latin typeface="+mn-lt"/>
              </a:rPr>
            </a:br>
            <a:r>
              <a:rPr lang="en-US" sz="3000" b="1" dirty="0">
                <a:latin typeface="+mn-lt"/>
              </a:rPr>
              <a:t>System of Supports for Early Reading (NJTSS-ER)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584" y="1936216"/>
            <a:ext cx="8229600" cy="460479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Majority of students with reading difficulties in 3</a:t>
            </a:r>
            <a:r>
              <a:rPr lang="en-US" sz="2400" baseline="30000" dirty="0"/>
              <a:t>rd</a:t>
            </a:r>
            <a:r>
              <a:rPr lang="en-US" sz="2400" dirty="0"/>
              <a:t> grade continue to be poor readers in 9</a:t>
            </a:r>
            <a:r>
              <a:rPr lang="en-US" sz="2400" baseline="30000" dirty="0"/>
              <a:t>th</a:t>
            </a:r>
            <a:r>
              <a:rPr lang="en-US" sz="2400" dirty="0"/>
              <a:t> grade (e.g., Francis et al., 1996)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Identifying all students’ needs and intervening early is critical to ensuring students’ success in school (</a:t>
            </a:r>
            <a:r>
              <a:rPr lang="en-US" sz="2400" dirty="0" err="1"/>
              <a:t>Torgesen</a:t>
            </a:r>
            <a:r>
              <a:rPr lang="en-US" sz="2400" dirty="0"/>
              <a:t>, 2009; </a:t>
            </a:r>
            <a:r>
              <a:rPr lang="en-US" sz="2400" dirty="0" err="1"/>
              <a:t>Wanzek</a:t>
            </a:r>
            <a:r>
              <a:rPr lang="en-US" sz="2400" dirty="0"/>
              <a:t> &amp; Vaughn, 2007) and to promoting social justice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Multi-tiered systems of reading support have been found to reduce student reading difficulties and increase reading performance (Glover, 2016; </a:t>
            </a:r>
            <a:r>
              <a:rPr lang="en-US" sz="2400" dirty="0" err="1"/>
              <a:t>Wanzek</a:t>
            </a:r>
            <a:r>
              <a:rPr lang="en-US" sz="2400" dirty="0"/>
              <a:t> &amp; Vaughn, 2007)</a:t>
            </a:r>
          </a:p>
          <a:p>
            <a:pPr marL="0" indent="0">
              <a:buNone/>
            </a:pPr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E18A1CEF-3BF1-45E2-AE72-A34E4B173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97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3444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latin typeface="+mn-lt"/>
              </a:rPr>
              <a:t>NJTSS in Early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597152"/>
            <a:ext cx="8295132" cy="44957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Designed to provide district support in…</a:t>
            </a:r>
          </a:p>
          <a:p>
            <a:pPr lvl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Implementing a systems approach to integrating core support and interventions within a school based on a continuum of student needs</a:t>
            </a:r>
          </a:p>
          <a:p>
            <a:pPr lvl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Using student data to identify the effectiveness of core implementation and additional intervention needs</a:t>
            </a:r>
          </a:p>
          <a:p>
            <a:pPr lvl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Regularly evaluating students’ progress and implementing a plan for adjusting instruction/intervention based on needs</a:t>
            </a:r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BA0C1682-60A3-48E0-A7B7-29F265202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344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New Jersey Tiered System of Suppo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608" y="2061927"/>
            <a:ext cx="3871166" cy="40690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4" name="Rectangle 3"/>
          <p:cNvSpPr/>
          <p:nvPr/>
        </p:nvSpPr>
        <p:spPr>
          <a:xfrm>
            <a:off x="5922242" y="2567956"/>
            <a:ext cx="24815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TIER 3 –</a:t>
            </a:r>
            <a:r>
              <a:rPr lang="en-US" sz="1200" dirty="0"/>
              <a:t> </a:t>
            </a:r>
            <a:r>
              <a:rPr lang="en-US" sz="1200" b="1" dirty="0"/>
              <a:t>INTENSIVE INTERVENTIONS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6169804" y="3119438"/>
            <a:ext cx="25031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TIER 2 </a:t>
            </a:r>
            <a:r>
              <a:rPr lang="en-US" sz="1200" dirty="0"/>
              <a:t>– </a:t>
            </a:r>
            <a:r>
              <a:rPr lang="en-US" sz="1200" b="1" dirty="0"/>
              <a:t>SMALL TARGETED           </a:t>
            </a:r>
          </a:p>
          <a:p>
            <a:r>
              <a:rPr lang="en-US" sz="1200" b="1" dirty="0"/>
              <a:t>                GROUP INTERVENTIONS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6753509" y="3866872"/>
            <a:ext cx="21792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TIER 1 </a:t>
            </a:r>
            <a:r>
              <a:rPr lang="en-US" sz="1200" dirty="0"/>
              <a:t>– </a:t>
            </a:r>
            <a:r>
              <a:rPr lang="en-US" sz="1200" b="1" dirty="0"/>
              <a:t>CORE INSTRUCTION/   </a:t>
            </a:r>
          </a:p>
          <a:p>
            <a:r>
              <a:rPr lang="en-US" sz="1200" b="1" dirty="0"/>
              <a:t>                PROGRAM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3055" y="186717"/>
            <a:ext cx="5399903" cy="492443"/>
          </a:xfrm>
          <a:prstGeom prst="rect">
            <a:avLst/>
          </a:prstGeom>
          <a:solidFill>
            <a:srgbClr val="9E0000"/>
          </a:solidFill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</a:rPr>
              <a:t>New Jersey Tiered System of Supports</a:t>
            </a:r>
          </a:p>
        </p:txBody>
      </p:sp>
      <p:sp>
        <p:nvSpPr>
          <p:cNvPr id="3" name="Right Brace 2"/>
          <p:cNvSpPr/>
          <p:nvPr/>
        </p:nvSpPr>
        <p:spPr>
          <a:xfrm rot="20063296">
            <a:off x="6466587" y="2338869"/>
            <a:ext cx="169572" cy="35151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910068" y="3259196"/>
            <a:ext cx="309413" cy="1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76381" y="5259167"/>
            <a:ext cx="171152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Data-based decisions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320467" y="5422243"/>
            <a:ext cx="3235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320467" y="3607349"/>
            <a:ext cx="1234423" cy="1814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320467" y="3005986"/>
            <a:ext cx="1519142" cy="2416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3481" y="764947"/>
            <a:ext cx="38314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Leadership is provided via teams with multiple stakeholders (e.g., Administrators, Teachers Interventionists)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Student data are used to…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Evaluate the effectiveness of programs/ instruction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ID students’ needs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Determine placement into intervention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Monitor students’ progress in response to intervention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1" dirty="0"/>
              <a:t>A continuum of research-based practices are provided across            tiers of service</a:t>
            </a:r>
            <a:endParaRPr lang="en-US" dirty="0"/>
          </a:p>
          <a:p>
            <a:endParaRPr lang="en-US" sz="10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657575" y="2706456"/>
            <a:ext cx="309413" cy="1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" descr="image001">
            <a:extLst>
              <a:ext uri="{FF2B5EF4-FFF2-40B4-BE49-F238E27FC236}">
                <a16:creationId xmlns:a16="http://schemas.microsoft.com/office/drawing/2014/main" id="{3F975DFE-7FCB-4273-8D90-4F383154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04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9886" y="243840"/>
            <a:ext cx="8412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Systems Levels for Training &amp; Implementation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405703868"/>
              </p:ext>
            </p:extLst>
          </p:nvPr>
        </p:nvGraphicFramePr>
        <p:xfrm>
          <a:off x="658526" y="1296606"/>
          <a:ext cx="7863840" cy="445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4D67CDAC-E5B9-4B7E-8119-108186F09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04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461" y="291974"/>
            <a:ext cx="8625078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Cohort Progression for Professional Development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49834"/>
              </p:ext>
            </p:extLst>
          </p:nvPr>
        </p:nvGraphicFramePr>
        <p:xfrm>
          <a:off x="950975" y="1719073"/>
          <a:ext cx="7022594" cy="4072128"/>
        </p:xfrm>
        <a:graphic>
          <a:graphicData uri="http://schemas.openxmlformats.org/drawingml/2006/table">
            <a:tbl>
              <a:tblPr firstRow="1" firstCol="1" bandRow="1"/>
              <a:tblGrid>
                <a:gridCol w="110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3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3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8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18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17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en-US" sz="1600" b="1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2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3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4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5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4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Cohort 1: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Schools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 Practices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 Practices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34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Cohort 2:</a:t>
                      </a:r>
                      <a:endParaRPr lang="en-US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Schools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 Practices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34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Cohort 3: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Schools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1" descr="image001">
            <a:extLst>
              <a:ext uri="{FF2B5EF4-FFF2-40B4-BE49-F238E27FC236}">
                <a16:creationId xmlns:a16="http://schemas.microsoft.com/office/drawing/2014/main" id="{16D437BF-944E-483C-8B0D-F1CB5062D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63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01050"/>
            <a:ext cx="7886700" cy="697555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Year 1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86" y="1508633"/>
            <a:ext cx="78867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Foundations for NJTSS-ER </a:t>
            </a:r>
          </a:p>
          <a:p>
            <a:pPr lvl="1"/>
            <a:r>
              <a:rPr lang="en-US" dirty="0"/>
              <a:t>Early prevention </a:t>
            </a:r>
          </a:p>
          <a:p>
            <a:pPr lvl="1"/>
            <a:r>
              <a:rPr lang="en-US" dirty="0"/>
              <a:t>Multi-tiered support framework</a:t>
            </a:r>
          </a:p>
          <a:p>
            <a:pPr lvl="1"/>
            <a:r>
              <a:rPr lang="en-US" dirty="0"/>
              <a:t>Stakeholder roles, team leadership</a:t>
            </a:r>
          </a:p>
          <a:p>
            <a:pPr lvl="1"/>
            <a:r>
              <a:rPr lang="en-US" dirty="0"/>
              <a:t>Structural considerations</a:t>
            </a:r>
          </a:p>
          <a:p>
            <a:r>
              <a:rPr lang="en-US" dirty="0"/>
              <a:t>Identifying student needs</a:t>
            </a:r>
          </a:p>
          <a:p>
            <a:pPr lvl="1"/>
            <a:r>
              <a:rPr lang="en-US" dirty="0"/>
              <a:t>Research-based reading assessments</a:t>
            </a:r>
          </a:p>
          <a:p>
            <a:pPr lvl="1"/>
            <a:r>
              <a:rPr lang="en-US" dirty="0"/>
              <a:t>Selection and administration of screening approaches</a:t>
            </a:r>
          </a:p>
          <a:p>
            <a:pPr lvl="1"/>
            <a:r>
              <a:rPr lang="en-US" dirty="0"/>
              <a:t>Interpreting screening for differentiation of instruction</a:t>
            </a:r>
          </a:p>
          <a:p>
            <a:r>
              <a:rPr lang="en-US" dirty="0"/>
              <a:t>Introduction to best practices for reading instruction</a:t>
            </a:r>
          </a:p>
          <a:p>
            <a:pPr lvl="1"/>
            <a:r>
              <a:rPr lang="en-US" dirty="0"/>
              <a:t>Research-based components of reading</a:t>
            </a:r>
          </a:p>
          <a:p>
            <a:r>
              <a:rPr lang="en-US" dirty="0"/>
              <a:t>Effective core reading curriculum and instruction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Evaluating/mapping core curriculum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Application of criteria for effective implementation</a:t>
            </a:r>
          </a:p>
        </p:txBody>
      </p:sp>
      <p:pic>
        <p:nvPicPr>
          <p:cNvPr id="6" name="Picture 1" descr="image001">
            <a:extLst>
              <a:ext uri="{FF2B5EF4-FFF2-40B4-BE49-F238E27FC236}">
                <a16:creationId xmlns:a16="http://schemas.microsoft.com/office/drawing/2014/main" id="{DBE4752B-5E79-4DB3-B254-CEE2C81C8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32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80457"/>
            <a:ext cx="7886700" cy="72226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Year 2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Student assessment and data-based decisions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Screening &amp; skill-based grouping, establishing student goals, monitoring implementation &amp; student performance, adjusting instruction based on students’ progress</a:t>
            </a:r>
          </a:p>
          <a:p>
            <a:r>
              <a:rPr lang="en-US" dirty="0"/>
              <a:t>Targeted &amp; intensive reading interventions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Characteristics of effective interventions, intervention selection, personnel involvement/scheduling</a:t>
            </a:r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053612F5-C0FE-4736-B7F3-598BBD866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941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72219"/>
            <a:ext cx="7886700" cy="746982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Year 3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918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Full NJTSS-ER implementation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Data review, core considerations, &amp; student intervention grouping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Refinement of assessment &amp; intervention inventories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Monitoring fidelity &amp; student progress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Maximizing students’ response to intervention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A56119C1-20F9-4234-8819-BF79D0985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41" y="6115574"/>
            <a:ext cx="992426" cy="2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28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1609</TotalTime>
  <Words>503</Words>
  <Application>Microsoft Office PowerPoint</Application>
  <PresentationFormat>On-screen Show (4:3)</PresentationFormat>
  <Paragraphs>94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Office Theme</vt:lpstr>
      <vt:lpstr>Welcome to the NJTSS   Early Reading Project!   </vt:lpstr>
      <vt:lpstr>Rationale for New Jersey Tiered  System of Supports for Early Reading (NJTSS-ER)</vt:lpstr>
      <vt:lpstr>NJTSS in Early Reading</vt:lpstr>
      <vt:lpstr>PowerPoint Presentation</vt:lpstr>
      <vt:lpstr>PowerPoint Presentation</vt:lpstr>
      <vt:lpstr>Cohort Progression for Professional Development</vt:lpstr>
      <vt:lpstr>Year 1 Priorities</vt:lpstr>
      <vt:lpstr>Year 2 Priorities</vt:lpstr>
      <vt:lpstr>Year 3 Priorities</vt:lpstr>
      <vt:lpstr>PowerPoint Presentation</vt:lpstr>
      <vt:lpstr>Additional Support from Partners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Glover</dc:creator>
  <cp:lastModifiedBy>Elba Alves Castrovinci</cp:lastModifiedBy>
  <cp:revision>98</cp:revision>
  <cp:lastPrinted>2016-10-18T12:26:07Z</cp:lastPrinted>
  <dcterms:created xsi:type="dcterms:W3CDTF">2016-09-23T19:12:13Z</dcterms:created>
  <dcterms:modified xsi:type="dcterms:W3CDTF">2019-01-02T18:52:05Z</dcterms:modified>
</cp:coreProperties>
</file>